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6858000" cy="9906000" type="A4"/>
  <p:notesSz cx="6807200" cy="9939338"/>
  <p:defaultTextStyle>
    <a:defPPr>
      <a:defRPr lang="ja-JP"/>
    </a:defPPr>
    <a:lvl1pPr marL="0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5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50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75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02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26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52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77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03" algn="l" defTabSz="91425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5050"/>
    <a:srgbClr val="FF0066"/>
    <a:srgbClr val="FF66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525" autoAdjust="0"/>
  </p:normalViewPr>
  <p:slideViewPr>
    <p:cSldViewPr snapToObjects="1">
      <p:cViewPr>
        <p:scale>
          <a:sx n="89" d="100"/>
          <a:sy n="89" d="100"/>
        </p:scale>
        <p:origin x="1482" y="-120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1" y="5613402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1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217387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5" indent="0">
              <a:buNone/>
              <a:defRPr sz="2000" b="1"/>
            </a:lvl2pPr>
            <a:lvl3pPr marL="914250" indent="0">
              <a:buNone/>
              <a:defRPr sz="1800" b="1"/>
            </a:lvl3pPr>
            <a:lvl4pPr marL="1371375" indent="0">
              <a:buNone/>
              <a:defRPr sz="1600" b="1"/>
            </a:lvl4pPr>
            <a:lvl5pPr marL="1828502" indent="0">
              <a:buNone/>
              <a:defRPr sz="1600" b="1"/>
            </a:lvl5pPr>
            <a:lvl6pPr marL="2285626" indent="0">
              <a:buNone/>
              <a:defRPr sz="1600" b="1"/>
            </a:lvl6pPr>
            <a:lvl7pPr marL="2742752" indent="0">
              <a:buNone/>
              <a:defRPr sz="1600" b="1"/>
            </a:lvl7pPr>
            <a:lvl8pPr marL="3199877" indent="0">
              <a:buNone/>
              <a:defRPr sz="1600" b="1"/>
            </a:lvl8pPr>
            <a:lvl9pPr marL="365700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7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5" indent="0">
              <a:buNone/>
              <a:defRPr sz="2000" b="1"/>
            </a:lvl2pPr>
            <a:lvl3pPr marL="914250" indent="0">
              <a:buNone/>
              <a:defRPr sz="1800" b="1"/>
            </a:lvl3pPr>
            <a:lvl4pPr marL="1371375" indent="0">
              <a:buNone/>
              <a:defRPr sz="1600" b="1"/>
            </a:lvl4pPr>
            <a:lvl5pPr marL="1828502" indent="0">
              <a:buNone/>
              <a:defRPr sz="1600" b="1"/>
            </a:lvl5pPr>
            <a:lvl6pPr marL="2285626" indent="0">
              <a:buNone/>
              <a:defRPr sz="1600" b="1"/>
            </a:lvl6pPr>
            <a:lvl7pPr marL="2742752" indent="0">
              <a:buNone/>
              <a:defRPr sz="1600" b="1"/>
            </a:lvl7pPr>
            <a:lvl8pPr marL="3199877" indent="0">
              <a:buNone/>
              <a:defRPr sz="1600" b="1"/>
            </a:lvl8pPr>
            <a:lvl9pPr marL="365700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25" indent="0">
              <a:buNone/>
              <a:defRPr sz="1200"/>
            </a:lvl2pPr>
            <a:lvl3pPr marL="914250" indent="0">
              <a:buNone/>
              <a:defRPr sz="1000"/>
            </a:lvl3pPr>
            <a:lvl4pPr marL="1371375" indent="0">
              <a:buNone/>
              <a:defRPr sz="900"/>
            </a:lvl4pPr>
            <a:lvl5pPr marL="1828502" indent="0">
              <a:buNone/>
              <a:defRPr sz="900"/>
            </a:lvl5pPr>
            <a:lvl6pPr marL="2285626" indent="0">
              <a:buNone/>
              <a:defRPr sz="900"/>
            </a:lvl6pPr>
            <a:lvl7pPr marL="2742752" indent="0">
              <a:buNone/>
              <a:defRPr sz="900"/>
            </a:lvl7pPr>
            <a:lvl8pPr marL="3199877" indent="0">
              <a:buNone/>
              <a:defRPr sz="900"/>
            </a:lvl8pPr>
            <a:lvl9pPr marL="365700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25" indent="0">
              <a:buNone/>
              <a:defRPr sz="2800"/>
            </a:lvl2pPr>
            <a:lvl3pPr marL="914250" indent="0">
              <a:buNone/>
              <a:defRPr sz="2400"/>
            </a:lvl3pPr>
            <a:lvl4pPr marL="1371375" indent="0">
              <a:buNone/>
              <a:defRPr sz="2000"/>
            </a:lvl4pPr>
            <a:lvl5pPr marL="1828502" indent="0">
              <a:buNone/>
              <a:defRPr sz="2000"/>
            </a:lvl5pPr>
            <a:lvl6pPr marL="2285626" indent="0">
              <a:buNone/>
              <a:defRPr sz="2000"/>
            </a:lvl6pPr>
            <a:lvl7pPr marL="2742752" indent="0">
              <a:buNone/>
              <a:defRPr sz="2000"/>
            </a:lvl7pPr>
            <a:lvl8pPr marL="3199877" indent="0">
              <a:buNone/>
              <a:defRPr sz="2000"/>
            </a:lvl8pPr>
            <a:lvl9pPr marL="365700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25" indent="0">
              <a:buNone/>
              <a:defRPr sz="1200"/>
            </a:lvl2pPr>
            <a:lvl3pPr marL="914250" indent="0">
              <a:buNone/>
              <a:defRPr sz="1000"/>
            </a:lvl3pPr>
            <a:lvl4pPr marL="1371375" indent="0">
              <a:buNone/>
              <a:defRPr sz="900"/>
            </a:lvl4pPr>
            <a:lvl5pPr marL="1828502" indent="0">
              <a:buNone/>
              <a:defRPr sz="900"/>
            </a:lvl5pPr>
            <a:lvl6pPr marL="2285626" indent="0">
              <a:buNone/>
              <a:defRPr sz="900"/>
            </a:lvl6pPr>
            <a:lvl7pPr marL="2742752" indent="0">
              <a:buNone/>
              <a:defRPr sz="900"/>
            </a:lvl7pPr>
            <a:lvl8pPr marL="3199877" indent="0">
              <a:buNone/>
              <a:defRPr sz="900"/>
            </a:lvl8pPr>
            <a:lvl9pPr marL="365700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25" tIns="45713" rIns="91425" bIns="4571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311401"/>
            <a:ext cx="6172200" cy="6537502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1" y="9181395"/>
            <a:ext cx="1600200" cy="527403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BBD8-42E1-44C9-9334-CEFCF53609A8}" type="datetimeFigureOut">
              <a:rPr kumimoji="1" lang="ja-JP" altLang="en-US" smtClean="0"/>
              <a:pPr/>
              <a:t>2021/6/17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97C3D-4A85-4E47-A929-8676B24765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5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4" indent="-342844" algn="l" defTabSz="91425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8" indent="-285704" algn="l" defTabSz="91425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3" indent="-228563" algn="l" defTabSz="9142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39" indent="-228563" algn="l" defTabSz="91425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64" indent="-228563" algn="l" defTabSz="91425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88" indent="-228563" algn="l" defTabSz="9142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15" indent="-228563" algn="l" defTabSz="9142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39" indent="-228563" algn="l" defTabSz="9142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6" indent="-228563" algn="l" defTabSz="9142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5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0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5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2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6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2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77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03" algn="l" defTabSz="9142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屈折矢印 1"/>
          <p:cNvSpPr/>
          <p:nvPr/>
        </p:nvSpPr>
        <p:spPr>
          <a:xfrm flipH="1" flipV="1">
            <a:off x="1396298" y="5822068"/>
            <a:ext cx="3826794" cy="586879"/>
          </a:xfrm>
          <a:prstGeom prst="bentUpArrow">
            <a:avLst>
              <a:gd name="adj1" fmla="val 39531"/>
              <a:gd name="adj2" fmla="val 44374"/>
              <a:gd name="adj3" fmla="val 29844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78195" y="4486717"/>
            <a:ext cx="2952328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sz="16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経過観察，指導の継続・発展</a:t>
            </a:r>
            <a:endParaRPr lang="en-US" altLang="ja-JP" sz="1600" dirty="0" smtClean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・　有効な指導・支援方法を記録に残す。</a:t>
            </a:r>
            <a:endParaRPr lang="en-US" altLang="ja-JP" sz="11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・　うまく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いかなくなったり，新たな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課題</a:t>
            </a:r>
            <a:endParaRPr lang="en-US" altLang="ja-JP" sz="11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が生じたりしたら④へ。</a:t>
            </a:r>
            <a:endParaRPr lang="en-US" altLang="ja-JP" sz="11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797808" y="4479039"/>
            <a:ext cx="2873165" cy="121166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t"/>
          <a:lstStyle/>
          <a:p>
            <a:pPr algn="ctr"/>
            <a:r>
              <a:rPr lang="ja-JP" altLang="en-US" sz="2000" dirty="0" smtClean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校内委員会</a:t>
            </a:r>
            <a:endParaRPr lang="en-US" altLang="ja-JP" sz="2000" dirty="0" smtClean="0">
              <a:solidFill>
                <a:srgbClr val="FF0066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・　「</a:t>
            </a:r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</a:rPr>
              <a:t>LD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</a:rPr>
              <a:t>ADHD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等気付きのための　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　チェックリスト」（県総合教育セン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　ターからダウンロード可）の記入。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・　個別の指導計画等の作成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1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188434" y="4119106"/>
            <a:ext cx="585065" cy="3516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sz="1200" dirty="0" smtClean="0">
                <a:solidFill>
                  <a:srgbClr val="FF0000"/>
                </a:solidFill>
              </a:rPr>
              <a:t>有効</a:t>
            </a:r>
            <a:endParaRPr lang="en-US" altLang="ja-JP" sz="1200" dirty="0" smtClean="0">
              <a:solidFill>
                <a:srgbClr val="FF0000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488680" y="4124947"/>
            <a:ext cx="679058" cy="3516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sz="1200" dirty="0" smtClean="0">
                <a:solidFill>
                  <a:srgbClr val="0070C0"/>
                </a:solidFill>
              </a:rPr>
              <a:t>要改善</a:t>
            </a:r>
            <a:endParaRPr lang="en-US" altLang="ja-JP" sz="1200" dirty="0" smtClean="0">
              <a:solidFill>
                <a:srgbClr val="0070C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915160" y="6418734"/>
            <a:ext cx="2709137" cy="7021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sz="16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個別の知能検査</a:t>
            </a:r>
            <a:endParaRPr lang="en-US" altLang="ja-JP" sz="16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6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WISC</a:t>
            </a:r>
            <a:r>
              <a:rPr lang="ja-JP" altLang="en-US" sz="16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）等の実施・分析</a:t>
            </a:r>
            <a:r>
              <a:rPr lang="ja-JP" altLang="en-US" sz="1100" dirty="0"/>
              <a:t>　</a:t>
            </a:r>
            <a:endParaRPr lang="en-US" altLang="ja-JP" sz="11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0602" y="502288"/>
            <a:ext cx="432048" cy="375911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kumimoji="1"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602" y="1672401"/>
            <a:ext cx="432048" cy="375911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ja-JP" altLang="en-US" dirty="0"/>
              <a:t>②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171" y="2264579"/>
            <a:ext cx="432048" cy="375911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ja-JP" altLang="en-US" dirty="0"/>
              <a:t>③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493729" y="4304058"/>
            <a:ext cx="432048" cy="375911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ja-JP" altLang="en-US" dirty="0"/>
              <a:t>④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2630" y="6059600"/>
            <a:ext cx="432048" cy="375911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ja-JP" altLang="en-US" dirty="0" smtClean="0"/>
              <a:t>⑤</a:t>
            </a:r>
            <a:endParaRPr kumimoji="1" lang="ja-JP" altLang="en-US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665472" y="6082248"/>
            <a:ext cx="432048" cy="375911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ja-JP" altLang="en-US" dirty="0" smtClean="0"/>
              <a:t>⑥</a:t>
            </a:r>
            <a:endParaRPr kumimoji="1" lang="ja-JP" altLang="en-US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018568" y="8713520"/>
            <a:ext cx="432048" cy="375911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kumimoji="1" lang="ja-JP" altLang="en-US" dirty="0" smtClean="0"/>
              <a:t>⑧</a:t>
            </a:r>
            <a:endParaRPr kumimoji="1" lang="ja-JP" altLang="en-US" dirty="0"/>
          </a:p>
        </p:txBody>
      </p:sp>
      <p:grpSp>
        <p:nvGrpSpPr>
          <p:cNvPr id="60" name="グループ化 59"/>
          <p:cNvGrpSpPr/>
          <p:nvPr/>
        </p:nvGrpSpPr>
        <p:grpSpPr>
          <a:xfrm>
            <a:off x="283094" y="2580189"/>
            <a:ext cx="6381328" cy="1558544"/>
            <a:chOff x="260648" y="2720752"/>
            <a:chExt cx="6381328" cy="1558544"/>
          </a:xfrm>
        </p:grpSpPr>
        <p:sp>
          <p:nvSpPr>
            <p:cNvPr id="50" name="角丸四角形 49"/>
            <p:cNvSpPr/>
            <p:nvPr/>
          </p:nvSpPr>
          <p:spPr>
            <a:xfrm>
              <a:off x="260648" y="2720752"/>
              <a:ext cx="6381328" cy="15121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5" tIns="45713" rIns="91425" bIns="45713" rtlCol="0" anchor="ctr"/>
            <a:lstStyle/>
            <a:p>
              <a:pPr algn="ctr"/>
              <a:r>
                <a:rPr kumimoji="1" lang="ja-JP" altLang="en-US" dirty="0" smtClean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実　　践</a:t>
              </a:r>
              <a:endParaRPr lang="en-US" altLang="ja-JP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/>
              <a:endParaRPr lang="en-US" altLang="ja-JP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/>
              <a:endParaRPr kumimoji="1" lang="ja-JP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264180" y="3001179"/>
              <a:ext cx="6377796" cy="1278117"/>
              <a:chOff x="264180" y="2934710"/>
              <a:chExt cx="6377796" cy="1278117"/>
            </a:xfrm>
          </p:grpSpPr>
          <p:sp>
            <p:nvSpPr>
              <p:cNvPr id="8" name="角丸四角形 7"/>
              <p:cNvSpPr/>
              <p:nvPr/>
            </p:nvSpPr>
            <p:spPr>
              <a:xfrm>
                <a:off x="3645024" y="2934710"/>
                <a:ext cx="2996952" cy="1264331"/>
              </a:xfrm>
              <a:prstGeom prst="rect">
                <a:avLst/>
              </a:prstGeom>
              <a:ln w="12700">
                <a:noFill/>
              </a:ln>
              <a:effectLst>
                <a:softEdge rad="127000"/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91425" tIns="45713" rIns="91425" bIns="45713" rtlCol="0" anchor="ctr"/>
              <a:lstStyle/>
              <a:p>
                <a:pPr algn="ctr"/>
                <a:r>
                  <a:rPr lang="ja-JP" altLang="en-US" sz="1500" dirty="0" smtClean="0">
                    <a:solidFill>
                      <a:srgbClr val="FF0000"/>
                    </a:solidFill>
                    <a:latin typeface="HGP創英角ｺﾞｼｯｸUB" pitchFamily="50" charset="-128"/>
                    <a:ea typeface="HGP創英角ｺﾞｼｯｸUB" pitchFamily="50" charset="-128"/>
                  </a:rPr>
                  <a:t>対象となる子どもへの指導の工夫</a:t>
                </a:r>
                <a:endParaRPr lang="en-US" altLang="ja-JP" sz="15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 ＜個別に必要な支援＞</a:t>
                </a:r>
                <a:endParaRPr lang="en-US" altLang="ja-JP" sz="11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 ・　座席を工夫する</a:t>
                </a:r>
                <a:endParaRPr lang="en-US" altLang="ja-JP" sz="11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 ・　持ち物チェックリストを作る　</a:t>
                </a:r>
                <a:endParaRPr lang="en-US" altLang="ja-JP" sz="11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 ・　升目の大きいノートを使用する　など</a:t>
                </a:r>
                <a:endParaRPr lang="en-US" altLang="ja-JP" sz="11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51" name="角丸四角形 50"/>
              <p:cNvSpPr/>
              <p:nvPr/>
            </p:nvSpPr>
            <p:spPr>
              <a:xfrm>
                <a:off x="264180" y="2934710"/>
                <a:ext cx="2948796" cy="1278117"/>
              </a:xfrm>
              <a:prstGeom prst="rect">
                <a:avLst/>
              </a:prstGeom>
              <a:ln w="12700">
                <a:noFill/>
              </a:ln>
              <a:effectLst>
                <a:softEdge rad="127000"/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91425" tIns="45713" rIns="91425" bIns="45713" rtlCol="0" anchor="ctr"/>
              <a:lstStyle/>
              <a:p>
                <a:pPr algn="ctr"/>
                <a:r>
                  <a:rPr lang="ja-JP" altLang="en-US" sz="1500" dirty="0" smtClean="0">
                    <a:solidFill>
                      <a:srgbClr val="FF0000"/>
                    </a:solidFill>
                    <a:latin typeface="HGP創英角ｺﾞｼｯｸUB" pitchFamily="50" charset="-128"/>
                    <a:ea typeface="HGP創英角ｺﾞｼｯｸUB" pitchFamily="50" charset="-128"/>
                  </a:rPr>
                  <a:t>学級全体への指導の工夫</a:t>
                </a:r>
              </a:p>
              <a:p>
                <a:r>
                  <a:rPr lang="ja-JP" altLang="en-US" sz="1100" dirty="0">
                    <a:latin typeface="HG丸ｺﾞｼｯｸM-PRO" pitchFamily="50" charset="-128"/>
                    <a:ea typeface="HG丸ｺﾞｼｯｸM-PRO" pitchFamily="50" charset="-128"/>
                  </a:rPr>
                  <a:t> </a:t>
                </a:r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＜</a:t>
                </a:r>
                <a:r>
                  <a:rPr lang="ja-JP" altLang="en-US" sz="1100" dirty="0">
                    <a:latin typeface="HG丸ｺﾞｼｯｸM-PRO" pitchFamily="50" charset="-128"/>
                    <a:ea typeface="HG丸ｺﾞｼｯｸM-PRO" pitchFamily="50" charset="-128"/>
                  </a:rPr>
                  <a:t>一人一人の違いを認め合う学級経営＞</a:t>
                </a:r>
                <a:endParaRPr lang="en-US" altLang="ja-JP" sz="11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 ＜全員に分かりやすい授業＞</a:t>
                </a:r>
                <a:endParaRPr lang="en-US" altLang="ja-JP" sz="11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 ・　板書の工夫　・　黒板周りの整理</a:t>
                </a:r>
                <a:endParaRPr lang="en-US" altLang="ja-JP" sz="11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r>
                  <a:rPr lang="ja-JP" altLang="en-US" sz="1100" dirty="0" smtClean="0">
                    <a:latin typeface="HG丸ｺﾞｼｯｸM-PRO" pitchFamily="50" charset="-128"/>
                    <a:ea typeface="HG丸ｺﾞｼｯｸM-PRO" pitchFamily="50" charset="-128"/>
                  </a:rPr>
                  <a:t> ・　学習の流れの提示　など</a:t>
                </a:r>
                <a:endParaRPr lang="en-US" altLang="ja-JP" sz="11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57" name="左右矢印 56"/>
              <p:cNvSpPr/>
              <p:nvPr/>
            </p:nvSpPr>
            <p:spPr>
              <a:xfrm>
                <a:off x="3133821" y="3339744"/>
                <a:ext cx="577034" cy="468051"/>
              </a:xfrm>
              <a:prstGeom prst="leftRightArrow">
                <a:avLst>
                  <a:gd name="adj1" fmla="val 50000"/>
                  <a:gd name="adj2" fmla="val 368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2" name="下矢印 51"/>
          <p:cNvSpPr/>
          <p:nvPr/>
        </p:nvSpPr>
        <p:spPr>
          <a:xfrm>
            <a:off x="3143812" y="1618180"/>
            <a:ext cx="653996" cy="939149"/>
          </a:xfrm>
          <a:prstGeom prst="downArrow">
            <a:avLst>
              <a:gd name="adj1" fmla="val 50000"/>
              <a:gd name="adj2" fmla="val 2232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25" tIns="45713" rIns="91425" bIns="45713"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下矢印 61"/>
          <p:cNvSpPr/>
          <p:nvPr/>
        </p:nvSpPr>
        <p:spPr>
          <a:xfrm>
            <a:off x="4935857" y="4103151"/>
            <a:ext cx="547923" cy="354549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下矢印 62"/>
          <p:cNvSpPr/>
          <p:nvPr/>
        </p:nvSpPr>
        <p:spPr>
          <a:xfrm>
            <a:off x="1667987" y="4096082"/>
            <a:ext cx="542758" cy="36161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286626" y="812557"/>
            <a:ext cx="6377796" cy="871546"/>
          </a:xfrm>
          <a:prstGeom prst="rect">
            <a:avLst/>
          </a:prstGeom>
          <a:ln w="28575">
            <a:solidFill>
              <a:srgbClr val="00B050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5995" tIns="45713" rIns="35995" bIns="45713" rtlCol="0" anchor="t"/>
          <a:lstStyle/>
          <a:p>
            <a:pPr algn="ctr"/>
            <a:r>
              <a:rPr lang="ja-JP" altLang="en-US" sz="16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教師の気付き</a:t>
            </a:r>
            <a:endParaRPr lang="en-US" altLang="ja-JP" sz="1600" dirty="0" smtClean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　＜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気付きのポイント＞</a:t>
            </a:r>
            <a:endParaRPr lang="en-US" altLang="ja-JP" sz="11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　　前年度からの引継ぎ，日頃の行動，対人関係，授業中の様子，テスト，ノート，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絵，子ども</a:t>
            </a:r>
            <a:endParaRPr lang="en-US" altLang="ja-JP" sz="11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　　からのアンケート　など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1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05548" y="9942"/>
            <a:ext cx="48572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チームで支援！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〇〇学校校内支援体制（例）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433195" y="8820207"/>
            <a:ext cx="3860448" cy="799643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sz="2000" dirty="0" smtClean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校内委員会</a:t>
            </a:r>
            <a:endParaRPr lang="en-US" altLang="ja-JP" sz="2000" dirty="0" smtClean="0">
              <a:solidFill>
                <a:srgbClr val="FF0066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・取組の成果と課題の整理、個別の指導計画等に記入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8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88296" y="1786456"/>
            <a:ext cx="5560387" cy="533973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dirty="0" smtClean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学年会，校内委員会</a:t>
            </a:r>
            <a:endParaRPr lang="en-US" altLang="ja-JP" dirty="0" smtClean="0">
              <a:solidFill>
                <a:srgbClr val="FF0066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前年度の学習や家庭での様子，</a:t>
            </a:r>
            <a:r>
              <a:rPr lang="en-US" altLang="ja-JP" sz="1100" dirty="0" smtClean="0">
                <a:latin typeface="HG丸ｺﾞｼｯｸM-PRO" pitchFamily="50" charset="-128"/>
                <a:ea typeface="HG丸ｺﾞｼｯｸM-PRO" pitchFamily="50" charset="-128"/>
              </a:rPr>
              <a:t>NRT</a:t>
            </a:r>
            <a:r>
              <a:rPr lang="ja-JP" altLang="en-US" sz="1100" dirty="0" err="1" smtClean="0">
                <a:latin typeface="HG丸ｺﾞｼｯｸM-PRO" pitchFamily="50" charset="-128"/>
                <a:ea typeface="HG丸ｺﾞｼｯｸM-PRO" pitchFamily="50" charset="-128"/>
              </a:rPr>
              <a:t>，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教研式サポート等の情報を収集する。</a:t>
            </a:r>
            <a:endParaRPr lang="en-US" altLang="ja-JP" sz="11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12628" y="6420596"/>
            <a:ext cx="2762781" cy="6987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保護者との教育相談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左右矢印 64"/>
          <p:cNvSpPr/>
          <p:nvPr/>
        </p:nvSpPr>
        <p:spPr>
          <a:xfrm>
            <a:off x="2980861" y="6552074"/>
            <a:ext cx="927846" cy="467590"/>
          </a:xfrm>
          <a:prstGeom prst="left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下矢印 69"/>
          <p:cNvSpPr/>
          <p:nvPr/>
        </p:nvSpPr>
        <p:spPr>
          <a:xfrm>
            <a:off x="3074670" y="8492490"/>
            <a:ext cx="745997" cy="29718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25" tIns="45713" rIns="91425" bIns="45713"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下矢印 72"/>
          <p:cNvSpPr/>
          <p:nvPr/>
        </p:nvSpPr>
        <p:spPr>
          <a:xfrm>
            <a:off x="3197225" y="6757246"/>
            <a:ext cx="486029" cy="877994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434" name="Picture 2" descr="http://ord.yahoo.co.jp/o/image/SIG=13l1u1ohe/EXP=1424416390;_ylc=X3IDMgRmc3QDMARpZHgDMARvaWQDQU5kOUdjUUx2Y2NrNmJTQ3lFZklScXZUY3d5S1poY0pqejEwOXJBbVFtaWphWDRsalFpRmY4aVIwSm92OVJZBHADNXBXWjViaXI0NEtrNDRPcDQ0SzU0NE9JBHBvcwM0BHNlYwNzaHcEc2xrA3Jp/**http%3a/3.bp.blogspot.com/-M792968Sfso/UPyI2P40tOI/AAAAAAAAKyA/oZEO4b0-2wM/s1600/teacher_wom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611" y="8733886"/>
            <a:ext cx="1718340" cy="1036807"/>
          </a:xfrm>
          <a:prstGeom prst="rect">
            <a:avLst/>
          </a:prstGeom>
          <a:noFill/>
        </p:spPr>
      </p:pic>
      <p:sp>
        <p:nvSpPr>
          <p:cNvPr id="74" name="下矢印 73"/>
          <p:cNvSpPr/>
          <p:nvPr/>
        </p:nvSpPr>
        <p:spPr>
          <a:xfrm>
            <a:off x="4959140" y="5719715"/>
            <a:ext cx="621178" cy="689233"/>
          </a:xfrm>
          <a:prstGeom prst="downArrow">
            <a:avLst>
              <a:gd name="adj1" fmla="val 50000"/>
              <a:gd name="adj2" fmla="val 3528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25" tIns="45713" rIns="91425" bIns="45713" rtlCol="0" anchor="ctr"/>
          <a:lstStyle/>
          <a:p>
            <a:pPr algn="ctr"/>
            <a:endParaRPr kumimoji="1" lang="ja-JP" altLang="en-US" sz="1400"/>
          </a:p>
        </p:txBody>
      </p:sp>
      <p:grpSp>
        <p:nvGrpSpPr>
          <p:cNvPr id="5" name="グループ化 4"/>
          <p:cNvGrpSpPr/>
          <p:nvPr/>
        </p:nvGrpSpPr>
        <p:grpSpPr>
          <a:xfrm>
            <a:off x="199480" y="7724116"/>
            <a:ext cx="6432903" cy="711235"/>
            <a:chOff x="209073" y="7540927"/>
            <a:chExt cx="6432903" cy="711235"/>
          </a:xfrm>
        </p:grpSpPr>
        <p:sp>
          <p:nvSpPr>
            <p:cNvPr id="68" name="正方形/長方形 67"/>
            <p:cNvSpPr/>
            <p:nvPr/>
          </p:nvSpPr>
          <p:spPr>
            <a:xfrm>
              <a:off x="209073" y="7542493"/>
              <a:ext cx="2319827" cy="709669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5" tIns="45713" rIns="91425" bIns="45713" rtlCol="0" anchor="ctr"/>
            <a:lstStyle/>
            <a:p>
              <a:pPr algn="ctr"/>
              <a:r>
                <a:rPr lang="ja-JP" altLang="en-US" sz="1600" dirty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医療機関・療育機関</a:t>
              </a:r>
              <a:endParaRPr lang="en-US" altLang="ja-JP" sz="1600" dirty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/>
              <a:r>
                <a:rPr lang="ja-JP" altLang="en-US" sz="1600" dirty="0" err="1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への</a:t>
              </a:r>
              <a:r>
                <a:rPr lang="ja-JP" altLang="en-US" sz="1600" dirty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紹介を</a:t>
              </a:r>
              <a:r>
                <a:rPr lang="ja-JP" altLang="en-US" sz="1600" dirty="0" smtClean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検討</a:t>
              </a:r>
              <a:endParaRPr lang="en-US" altLang="ja-JP" sz="1600" dirty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528900" y="7540927"/>
              <a:ext cx="2020798" cy="710441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5" tIns="45713" rIns="91425" bIns="45713" rtlCol="0" anchor="ctr"/>
            <a:lstStyle/>
            <a:p>
              <a:pPr algn="ctr"/>
              <a:r>
                <a:rPr lang="ja-JP" altLang="en-US" sz="1600" dirty="0" smtClean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加治木養護学校の</a:t>
              </a:r>
              <a:endParaRPr lang="en-US" altLang="ja-JP" sz="16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/>
              <a:r>
                <a:rPr lang="ja-JP" altLang="en-US" sz="1600" dirty="0" smtClean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巡回相談を検討</a:t>
              </a:r>
              <a:endParaRPr lang="en-US" altLang="ja-JP" sz="16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4518660" y="7542494"/>
              <a:ext cx="2123316" cy="708610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5" tIns="45713" rIns="91425" bIns="45713" rtlCol="0" anchor="ctr"/>
            <a:lstStyle/>
            <a:p>
              <a:pPr algn="ctr"/>
              <a:r>
                <a:rPr lang="ja-JP" altLang="en-US" sz="1600" dirty="0" smtClean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夏・秋の就学相談会</a:t>
              </a:r>
              <a:endParaRPr lang="en-US" altLang="ja-JP" sz="16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/>
              <a:r>
                <a:rPr lang="ja-JP" altLang="en-US" sz="1600" dirty="0" err="1" smtClean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への</a:t>
              </a:r>
              <a:r>
                <a:rPr lang="ja-JP" altLang="en-US" sz="1600" dirty="0" smtClean="0">
                  <a:solidFill>
                    <a:srgbClr val="00206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参加を検討</a:t>
              </a:r>
              <a:endParaRPr lang="en-US" altLang="ja-JP" sz="16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102630" y="7310542"/>
            <a:ext cx="2695973" cy="369318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kumimoji="1" lang="ja-JP" altLang="en-US" dirty="0" smtClean="0"/>
              <a:t>⑦　関係機関との連携</a:t>
            </a:r>
            <a:endParaRPr kumimoji="1" lang="ja-JP" altLang="en-US" dirty="0"/>
          </a:p>
        </p:txBody>
      </p:sp>
      <p:sp>
        <p:nvSpPr>
          <p:cNvPr id="40" name="角丸四角形 39"/>
          <p:cNvSpPr/>
          <p:nvPr/>
        </p:nvSpPr>
        <p:spPr>
          <a:xfrm>
            <a:off x="5483780" y="5857381"/>
            <a:ext cx="679058" cy="3516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sz="1200" dirty="0" smtClean="0">
                <a:solidFill>
                  <a:srgbClr val="0070C0"/>
                </a:solidFill>
              </a:rPr>
              <a:t>要改善</a:t>
            </a:r>
            <a:endParaRPr lang="en-US" altLang="ja-JP" sz="1200" dirty="0" smtClean="0">
              <a:solidFill>
                <a:srgbClr val="0070C0"/>
              </a:solidFill>
            </a:endParaRPr>
          </a:p>
        </p:txBody>
      </p:sp>
      <p:sp>
        <p:nvSpPr>
          <p:cNvPr id="4" name="左矢印 3"/>
          <p:cNvSpPr/>
          <p:nvPr/>
        </p:nvSpPr>
        <p:spPr>
          <a:xfrm>
            <a:off x="3285662" y="4679969"/>
            <a:ext cx="497879" cy="405045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 43"/>
          <p:cNvSpPr/>
          <p:nvPr/>
        </p:nvSpPr>
        <p:spPr>
          <a:xfrm>
            <a:off x="3275958" y="5002101"/>
            <a:ext cx="585065" cy="3516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sz="1200" dirty="0" smtClean="0">
                <a:solidFill>
                  <a:srgbClr val="FF0000"/>
                </a:solidFill>
              </a:rPr>
              <a:t>有効</a:t>
            </a:r>
            <a:endParaRPr lang="en-US" altLang="ja-JP" sz="1200" dirty="0" smtClean="0">
              <a:solidFill>
                <a:srgbClr val="FF0000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521494" y="7107414"/>
            <a:ext cx="679058" cy="3516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5" tIns="45713" rIns="91425" bIns="45713" rtlCol="0" anchor="ctr"/>
          <a:lstStyle/>
          <a:p>
            <a:pPr algn="ctr"/>
            <a:r>
              <a:rPr lang="ja-JP" altLang="en-US" sz="1200" dirty="0" smtClean="0">
                <a:solidFill>
                  <a:srgbClr val="0070C0"/>
                </a:solidFill>
              </a:rPr>
              <a:t>要改善</a:t>
            </a:r>
            <a:endParaRPr lang="en-US" altLang="ja-JP" sz="1200" dirty="0" smtClean="0">
              <a:solidFill>
                <a:srgbClr val="0070C0"/>
              </a:solidFill>
            </a:endParaRPr>
          </a:p>
        </p:txBody>
      </p:sp>
      <p:pic>
        <p:nvPicPr>
          <p:cNvPr id="54" name="図 5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14" y="9068188"/>
            <a:ext cx="1051786" cy="697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正方形/長方形 5"/>
          <p:cNvSpPr/>
          <p:nvPr/>
        </p:nvSpPr>
        <p:spPr>
          <a:xfrm>
            <a:off x="148590" y="7680960"/>
            <a:ext cx="6526530" cy="800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8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175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鹿児島県教育庁</dc:creator>
  <cp:lastModifiedBy>福元 康弘</cp:lastModifiedBy>
  <cp:revision>73</cp:revision>
  <cp:lastPrinted>2021-06-17T02:15:35Z</cp:lastPrinted>
  <dcterms:created xsi:type="dcterms:W3CDTF">2015-02-18T00:10:17Z</dcterms:created>
  <dcterms:modified xsi:type="dcterms:W3CDTF">2021-06-17T02:15:47Z</dcterms:modified>
</cp:coreProperties>
</file>